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5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271" r:id="rId22"/>
    <p:sldId id="290" r:id="rId23"/>
    <p:sldId id="312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325" r:id="rId52"/>
    <p:sldId id="310" r:id="rId53"/>
    <p:sldId id="301" r:id="rId54"/>
    <p:sldId id="308" r:id="rId55"/>
    <p:sldId id="327" r:id="rId56"/>
    <p:sldId id="326" r:id="rId57"/>
    <p:sldId id="302" r:id="rId58"/>
    <p:sldId id="328" r:id="rId59"/>
    <p:sldId id="329" r:id="rId60"/>
    <p:sldId id="330" r:id="rId61"/>
    <p:sldId id="303" r:id="rId62"/>
    <p:sldId id="331" r:id="rId63"/>
    <p:sldId id="332" r:id="rId64"/>
    <p:sldId id="335" r:id="rId65"/>
    <p:sldId id="336" r:id="rId66"/>
    <p:sldId id="333" r:id="rId67"/>
    <p:sldId id="337" r:id="rId68"/>
    <p:sldId id="334" r:id="rId69"/>
    <p:sldId id="304" r:id="rId70"/>
    <p:sldId id="343" r:id="rId71"/>
    <p:sldId id="338" r:id="rId72"/>
    <p:sldId id="339" r:id="rId73"/>
    <p:sldId id="340" r:id="rId74"/>
    <p:sldId id="344" r:id="rId75"/>
    <p:sldId id="346" r:id="rId76"/>
    <p:sldId id="347" r:id="rId77"/>
    <p:sldId id="348" r:id="rId78"/>
    <p:sldId id="349" r:id="rId79"/>
    <p:sldId id="352" r:id="rId80"/>
    <p:sldId id="353" r:id="rId81"/>
    <p:sldId id="354" r:id="rId82"/>
    <p:sldId id="345" r:id="rId83"/>
    <p:sldId id="359" r:id="rId84"/>
    <p:sldId id="360" r:id="rId85"/>
    <p:sldId id="361" r:id="rId86"/>
    <p:sldId id="355" r:id="rId87"/>
    <p:sldId id="305" r:id="rId88"/>
    <p:sldId id="358" r:id="rId89"/>
    <p:sldId id="357" r:id="rId90"/>
    <p:sldId id="362" r:id="rId91"/>
    <p:sldId id="363" r:id="rId92"/>
    <p:sldId id="364" r:id="rId93"/>
    <p:sldId id="265" r:id="rId94"/>
  </p:sldIdLst>
  <p:sldSz cx="18288000" cy="10287000"/>
  <p:notesSz cx="6858000" cy="9144000"/>
  <p:embeddedFontLs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Helveticish" panose="020B0604020202020204" charset="0"/>
      <p:regular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544" autoAdjust="0"/>
  </p:normalViewPr>
  <p:slideViewPr>
    <p:cSldViewPr>
      <p:cViewPr varScale="1">
        <p:scale>
          <a:sx n="51" d="100"/>
          <a:sy n="51" d="100"/>
        </p:scale>
        <p:origin x="82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9D95D805-B484-4FB7-94B3-8156F55EB265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_*()</a:t>
          </a:r>
          <a:endParaRPr lang="en-US" dirty="0"/>
        </a:p>
      </dgm:t>
    </dgm:pt>
    <dgm:pt modelId="{1DD4E1F2-FF5C-43D3-8985-0F5C68942724}" type="parTrans" cxnId="{0D60CDC8-9C28-4FC5-9512-FFF845A598BC}">
      <dgm:prSet/>
      <dgm:spPr/>
      <dgm:t>
        <a:bodyPr/>
        <a:lstStyle/>
        <a:p>
          <a:endParaRPr lang="en-US"/>
        </a:p>
      </dgm:t>
    </dgm:pt>
    <dgm:pt modelId="{60C6B1E2-93C7-49DC-95B0-7318F8B3668C}" type="sibTrans" cxnId="{0D60CDC8-9C28-4FC5-9512-FFF845A598BC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62F5EC55-6B88-4FFD-8A5C-4A1AFFB34AE2}" type="presOf" srcId="{9D95D805-B484-4FB7-94B3-8156F55EB265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0D60CDC8-9C28-4FC5-9512-FFF845A598BC}" srcId="{947C9B15-19CE-4181-B788-E00FC083F88C}" destId="{9D95D805-B484-4FB7-94B3-8156F55EB265}" srcOrd="1" destOrd="0" parTransId="{1DD4E1F2-FF5C-43D3-8985-0F5C68942724}" sibTransId="{60C6B1E2-93C7-49DC-95B0-7318F8B3668C}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E30CE5A6-8DF2-4FE3-A703-DB7899871A7A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_*()</a:t>
          </a:r>
          <a:endParaRPr lang="en-US" dirty="0"/>
        </a:p>
      </dgm:t>
    </dgm:pt>
    <dgm:pt modelId="{EEF67900-44EE-45CC-832C-4F38CD222846}" type="parTrans" cxnId="{01F81193-BFE2-49CF-A561-006562F9C457}">
      <dgm:prSet/>
      <dgm:spPr/>
      <dgm:t>
        <a:bodyPr/>
        <a:lstStyle/>
        <a:p>
          <a:endParaRPr lang="en-US"/>
        </a:p>
      </dgm:t>
    </dgm:pt>
    <dgm:pt modelId="{8B9A5B1A-4DE2-419B-BC14-F5084D449F79}" type="sibTrans" cxnId="{01F81193-BFE2-49CF-A561-006562F9C45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01F81193-BFE2-49CF-A561-006562F9C457}" srcId="{947C9B15-19CE-4181-B788-E00FC083F88C}" destId="{E30CE5A6-8DF2-4FE3-A703-DB7899871A7A}" srcOrd="1" destOrd="0" parTransId="{EEF67900-44EE-45CC-832C-4F38CD222846}" sibTransId="{8B9A5B1A-4DE2-419B-BC14-F5084D449F79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9353B7C2-2CCD-4B70-B02E-1A1727EB54D9}" type="presOf" srcId="{E30CE5A6-8DF2-4FE3-A703-DB7899871A7A}" destId="{D703BC44-CA8D-4090-A52A-66FB8278E8B0}" srcOrd="0" destOrd="1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summarise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83168801-C730-44FC-BA69-1AE8EEBFBEF3}">
      <dgm:prSet/>
      <dgm:spPr/>
      <dgm:t>
        <a:bodyPr/>
        <a:lstStyle/>
        <a:p>
          <a:pPr>
            <a:buNone/>
          </a:pPr>
          <a:r>
            <a:rPr lang="pt-BR" dirty="0" err="1"/>
            <a:t>summarise</a:t>
          </a:r>
          <a:r>
            <a:rPr lang="pt-BR" dirty="0"/>
            <a:t>_*()</a:t>
          </a:r>
          <a:endParaRPr lang="en-US" dirty="0"/>
        </a:p>
      </dgm:t>
    </dgm:pt>
    <dgm:pt modelId="{872EFB1E-8130-4FF7-B7BF-69BCA1603F1D}" type="parTrans" cxnId="{523FD1DB-A111-443A-8682-BBFFD42800FF}">
      <dgm:prSet/>
      <dgm:spPr/>
      <dgm:t>
        <a:bodyPr/>
        <a:lstStyle/>
        <a:p>
          <a:endParaRPr lang="en-US"/>
        </a:p>
      </dgm:t>
    </dgm:pt>
    <dgm:pt modelId="{347F07F1-DA41-416F-9929-2AAC74E3781B}" type="sibTrans" cxnId="{523FD1DB-A111-443A-8682-BBFFD42800F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96BC171-A3BC-4E7B-AA54-871FF03D4A8A}" type="presOf" srcId="{83168801-C730-44FC-BA69-1AE8EEBFBEF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523FD1DB-A111-443A-8682-BBFFD42800FF}" srcId="{947C9B15-19CE-4181-B788-E00FC083F88C}" destId="{83168801-C730-44FC-BA69-1AE8EEBFBEF3}" srcOrd="1" destOrd="0" parTransId="{872EFB1E-8130-4FF7-B7BF-69BCA1603F1D}" sibTransId="{347F07F1-DA41-416F-9929-2AAC74E3781B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geom_point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shape, size, stroke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geom_histogram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01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, size, weight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fr-FR" sz="3600" b="1" dirty="0">
              <a:solidFill>
                <a:srgbClr val="03203D"/>
              </a:solidFill>
            </a:rPr>
            <a:t>x ou y, lower ou xlower, upper ou xupper, </a:t>
          </a:r>
          <a:endParaRPr lang="en-US" sz="3600" dirty="0">
            <a:solidFill>
              <a:srgbClr val="03203D"/>
            </a:solidFill>
          </a:endParaRP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95071F87-B003-46A3-973B-C6B32BBDA8D2}">
      <dgm:prSet custT="1"/>
      <dgm:spPr/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middle ou xmiddle, ymin ou xmin, ymax ou xmax,</a:t>
          </a:r>
        </a:p>
      </dgm:t>
    </dgm:pt>
    <dgm:pt modelId="{39B7AAB9-5217-417B-948C-3CA650E98BA8}" type="parTrans" cxnId="{C48DA609-FF79-40DA-A32F-955EE1E6B8DE}">
      <dgm:prSet/>
      <dgm:spPr/>
      <dgm:t>
        <a:bodyPr/>
        <a:lstStyle/>
        <a:p>
          <a:endParaRPr lang="en-US"/>
        </a:p>
      </dgm:t>
    </dgm:pt>
    <dgm:pt modelId="{C1D3274D-8D26-4A1C-86BA-01FD80F21C51}" type="sibTrans" cxnId="{C48DA609-FF79-40DA-A32F-955EE1E6B8DE}">
      <dgm:prSet/>
      <dgm:spPr/>
      <dgm:t>
        <a:bodyPr/>
        <a:lstStyle/>
        <a:p>
          <a:endParaRPr lang="en-US"/>
        </a:p>
      </dgm:t>
    </dgm:pt>
    <dgm:pt modelId="{2896F313-2611-4605-82BC-41C9D5884CD6}">
      <dgm:prSet custT="1"/>
      <dgm:spPr/>
      <dgm:t>
        <a:bodyPr/>
        <a:lstStyle/>
        <a:p>
          <a:pPr>
            <a:buNone/>
          </a:pPr>
          <a:r>
            <a:rPr lang="en-US" sz="3600" b="0" dirty="0">
              <a:solidFill>
                <a:srgbClr val="03203D"/>
              </a:solidFill>
            </a:rPr>
            <a:t>alpha, colour, fill, group, linetype, shape, size, weight</a:t>
          </a:r>
        </a:p>
      </dgm:t>
    </dgm:pt>
    <dgm:pt modelId="{88E08870-76BB-4619-B3CF-B2EBF9C0C6FE}" type="parTrans" cxnId="{0D07B44C-97D3-4800-8080-7E0A91BB0125}">
      <dgm:prSet/>
      <dgm:spPr/>
      <dgm:t>
        <a:bodyPr/>
        <a:lstStyle/>
        <a:p>
          <a:endParaRPr lang="en-US"/>
        </a:p>
      </dgm:t>
    </dgm:pt>
    <dgm:pt modelId="{5CED1F09-0744-4AAB-8412-5675F4868C9F}" type="sibTrans" cxnId="{0D07B44C-97D3-4800-8080-7E0A91BB0125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80276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80276" custLinFactNeighborY="37969">
        <dgm:presLayoutVars>
          <dgm:bulletEnabled val="1"/>
        </dgm:presLayoutVars>
      </dgm:prSet>
      <dgm:spPr/>
    </dgm:pt>
  </dgm:ptLst>
  <dgm:cxnLst>
    <dgm:cxn modelId="{ED5CFC03-9009-408D-B809-E8C14DE0A85B}" type="presOf" srcId="{95071F87-B003-46A3-973B-C6B32BBDA8D2}" destId="{14A26FB1-8317-4336-84C6-3FABCC05F3A5}" srcOrd="0" destOrd="2" presId="urn:microsoft.com/office/officeart/2005/8/layout/list1"/>
    <dgm:cxn modelId="{C48DA609-FF79-40DA-A32F-955EE1E6B8DE}" srcId="{7D5F8D80-E964-4603-83E0-AD404AD4D965}" destId="{95071F87-B003-46A3-973B-C6B32BBDA8D2}" srcOrd="2" destOrd="0" parTransId="{39B7AAB9-5217-417B-948C-3CA650E98BA8}" sibTransId="{C1D3274D-8D26-4A1C-86BA-01FD80F21C51}"/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0D07B44C-97D3-4800-8080-7E0A91BB0125}" srcId="{7D5F8D80-E964-4603-83E0-AD404AD4D965}" destId="{2896F313-2611-4605-82BC-41C9D5884CD6}" srcOrd="3" destOrd="0" parTransId="{88E08870-76BB-4619-B3CF-B2EBF9C0C6FE}" sibTransId="{5CED1F09-0744-4AAB-8412-5675F4868C9F}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BAF11ABA-1E6D-4455-9339-75D2564CA623}" type="presOf" srcId="{2896F313-2611-4605-82BC-41C9D5884CD6}" destId="{14A26FB1-8317-4336-84C6-3FABCC05F3A5}" srcOrd="0" destOrd="3" presId="urn:microsoft.com/office/officeart/2005/8/layout/list1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geom_line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1" dirty="0">
              <a:solidFill>
                <a:srgbClr val="03203D"/>
              </a:solidFill>
            </a:rPr>
            <a:t>de atribuição</a:t>
          </a:r>
          <a:endParaRPr lang="en-US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geom_bar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theme</a:t>
          </a:r>
          <a:r>
            <a:rPr lang="pt-BR" sz="3600" dirty="0">
              <a:solidFill>
                <a:srgbClr val="03203D"/>
              </a:solidFill>
            </a:rPr>
            <a:t>_*()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Funções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facet_grid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A422B79-BA86-4C17-9E6E-68BB7D7B2534}">
      <dgm:prSet custScaleY="71089" custT="1" custLinFactY="-1202" custLinFactNeighborY="-100000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facet_wrap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0DEC8417-6BD5-4618-9726-CD311C473E93}" type="parTrans" cxnId="{174FCD6F-81EF-4520-9994-7289999AB01B}">
      <dgm:prSet/>
      <dgm:spPr/>
      <dgm:t>
        <a:bodyPr/>
        <a:lstStyle/>
        <a:p>
          <a:endParaRPr lang="en-US"/>
        </a:p>
      </dgm:t>
    </dgm:pt>
    <dgm:pt modelId="{A4F2A156-CAB4-468E-B00E-2BFD7616ADCD}" type="sibTrans" cxnId="{174FCD6F-81EF-4520-9994-7289999AB01B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48EAB3B-3D42-40A6-93A3-C59CED7040C7}" type="presOf" srcId="{7A422B79-BA86-4C17-9E6E-68BB7D7B2534}" destId="{4DC4AA04-1106-4CC7-9094-D8489C0D7B39}" srcOrd="0" destOrd="2" presId="urn:microsoft.com/office/officeart/2005/8/layout/list1"/>
    <dgm:cxn modelId="{174FCD6F-81EF-4520-9994-7289999AB01B}" srcId="{AA2CC957-4B0F-43C4-8DA5-4435D48C9045}" destId="{7A422B79-BA86-4C17-9E6E-68BB7D7B2534}" srcOrd="2" destOrd="0" parTransId="{0DEC8417-6BD5-4618-9726-CD311C473E93}" sibTransId="{A4F2A156-CAB4-468E-B00E-2BFD7616ADCD}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ggsave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filter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arrange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0C06EEA-2548-4606-94E8-712967425EEA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_*()</a:t>
          </a:r>
          <a:endParaRPr lang="en-US" dirty="0"/>
        </a:p>
      </dgm:t>
    </dgm:pt>
    <dgm:pt modelId="{7D58B090-3DCA-4376-A493-E127A9888352}" type="parTrans" cxnId="{1C7C8D52-5A98-4FF1-B8CD-877C89C4C77F}">
      <dgm:prSet/>
      <dgm:spPr/>
    </dgm:pt>
    <dgm:pt modelId="{4C9AC269-D7C1-443C-992F-201844D131F7}" type="sibTrans" cxnId="{1C7C8D52-5A98-4FF1-B8CD-877C89C4C77F}">
      <dgm:prSet/>
      <dgm:spPr/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1C7C8D52-5A98-4FF1-B8CD-877C89C4C77F}" srcId="{947C9B15-19CE-4181-B788-E00FC083F88C}" destId="{20C06EEA-2548-4606-94E8-712967425EEA}" srcOrd="1" destOrd="0" parTransId="{7D58B090-3DCA-4376-A493-E127A9888352}" sibTransId="{4C9AC269-D7C1-443C-992F-201844D131F7}"/>
    <dgm:cxn modelId="{0A5AD08D-2DCB-4C4E-9B86-E22005844F58}" type="presOf" srcId="{20C06EEA-2548-4606-94E8-712967425EEA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/>
            <a:t>sample()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F6087DF5-308A-4D34-868F-26902EF39D91}">
      <dgm:prSet/>
      <dgm:spPr/>
      <dgm:t>
        <a:bodyPr/>
        <a:lstStyle/>
        <a:p>
          <a:pPr>
            <a:buNone/>
          </a:pPr>
          <a:r>
            <a:rPr lang="pt-BR" dirty="0"/>
            <a:t>sample_*()</a:t>
          </a:r>
          <a:endParaRPr lang="en-US" dirty="0"/>
        </a:p>
      </dgm:t>
    </dgm:pt>
    <dgm:pt modelId="{5D5246B9-1812-418D-9B7E-B78B3BE70317}" type="parTrans" cxnId="{8F080D0B-CE49-4DD0-B4F1-127C6C0A1015}">
      <dgm:prSet/>
      <dgm:spPr/>
      <dgm:t>
        <a:bodyPr/>
        <a:lstStyle/>
        <a:p>
          <a:endParaRPr lang="en-US"/>
        </a:p>
      </dgm:t>
    </dgm:pt>
    <dgm:pt modelId="{079AF53D-34C8-4A97-AC10-FFBD0E2FAB2D}" type="sibTrans" cxnId="{8F080D0B-CE49-4DD0-B4F1-127C6C0A1015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8F080D0B-CE49-4DD0-B4F1-127C6C0A1015}" srcId="{947C9B15-19CE-4181-B788-E00FC083F88C}" destId="{F6087DF5-308A-4D34-868F-26902EF39D91}" srcOrd="1" destOrd="0" parTransId="{5D5246B9-1812-418D-9B7E-B78B3BE70317}" sibTransId="{079AF53D-34C8-4A97-AC10-FFBD0E2FAB2D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8D5E3BB8-E15B-45BA-A98A-94A659AECE63}" type="presOf" srcId="{F6087DF5-308A-4D34-868F-26902EF39D9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D544A83-823F-4979-9D11-B8A7A935435F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_*()</a:t>
          </a:r>
          <a:endParaRPr lang="en-US" dirty="0"/>
        </a:p>
      </dgm:t>
    </dgm:pt>
    <dgm:pt modelId="{41D70423-28A4-491F-B971-A758A97EB8F9}" type="parTrans" cxnId="{DEA41975-2DA8-4094-8113-9588267481CF}">
      <dgm:prSet/>
      <dgm:spPr/>
      <dgm:t>
        <a:bodyPr/>
        <a:lstStyle/>
        <a:p>
          <a:endParaRPr lang="en-US"/>
        </a:p>
      </dgm:t>
    </dgm:pt>
    <dgm:pt modelId="{B66461D7-A612-43F7-B52F-B26DE6B85485}" type="sibTrans" cxnId="{DEA41975-2DA8-4094-8113-9588267481C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DEA41975-2DA8-4094-8113-9588267481CF}" srcId="{947C9B15-19CE-4181-B788-E00FC083F88C}" destId="{0D544A83-823F-4979-9D11-B8A7A935435F}" srcOrd="1" destOrd="0" parTransId="{41D70423-28A4-491F-B971-A758A97EB8F9}" sibTransId="{B66461D7-A612-43F7-B52F-B26DE6B85485}"/>
    <dgm:cxn modelId="{4518DA7D-EECA-4D8C-89B3-7077025C4B35}" type="presOf" srcId="{0D544A83-823F-4979-9D11-B8A7A935435F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kern="1200" dirty="0" err="1"/>
            <a:t>summarise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geom_point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shape, size, stroke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geom_histogram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109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1466690"/>
        <a:ext cx="7284961" cy="10302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, size, weight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722385"/>
          <a:ext cx="13868400" cy="2022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722385"/>
        <a:ext cx="13868400" cy="2022955"/>
      </dsp:txXfrm>
    </dsp:sp>
    <dsp:sp modelId="{5CFB5A76-E252-4E47-A50D-C1264923A85A}">
      <dsp:nvSpPr>
        <dsp:cNvPr id="0" name=""/>
        <dsp:cNvSpPr/>
      </dsp:nvSpPr>
      <dsp:spPr>
        <a:xfrm>
          <a:off x="693420" y="263176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Função:</a:t>
          </a:r>
          <a:endParaRPr lang="en-US" sz="3100" kern="1200" dirty="0"/>
        </a:p>
      </dsp:txBody>
      <dsp:txXfrm>
        <a:off x="749156" y="318912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022609"/>
          <a:ext cx="13868400" cy="291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solidFill>
                <a:srgbClr val="03203D"/>
              </a:solidFill>
            </a:rPr>
            <a:t>x ou y, lower ou xlower, upper ou xupper, 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middle ou xmiddle, ymin ou xmin, ymax ou xmax,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0" kern="1200" dirty="0">
              <a:solidFill>
                <a:srgbClr val="03203D"/>
              </a:solidFill>
            </a:rPr>
            <a:t>alpha, colour, fill, group, linetype, shape, size, weight</a:t>
          </a:r>
        </a:p>
      </dsp:txBody>
      <dsp:txXfrm>
        <a:off x="0" y="4022609"/>
        <a:ext cx="13868400" cy="2913055"/>
      </dsp:txXfrm>
    </dsp:sp>
    <dsp:sp modelId="{6296429B-356E-4D4B-9812-79622CF47EF0}">
      <dsp:nvSpPr>
        <dsp:cNvPr id="0" name=""/>
        <dsp:cNvSpPr/>
      </dsp:nvSpPr>
      <dsp:spPr>
        <a:xfrm>
          <a:off x="693420" y="3556703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Argumentos estéticos:</a:t>
          </a:r>
          <a:endParaRPr lang="en-US" sz="3100" kern="1200" dirty="0"/>
        </a:p>
      </dsp:txBody>
      <dsp:txXfrm>
        <a:off x="749156" y="3612439"/>
        <a:ext cx="7284961" cy="10302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geom_line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400" kern="1200" dirty="0">
              <a:solidFill>
                <a:srgbClr val="03203D"/>
              </a:solidFill>
            </a:rPr>
            <a:t>operador </a:t>
          </a:r>
          <a:r>
            <a:rPr lang="pt-BR" sz="3400" i="1" kern="1200" dirty="0">
              <a:solidFill>
                <a:srgbClr val="03203D"/>
              </a:solidFill>
            </a:rPr>
            <a:t>de atribuição</a:t>
          </a:r>
          <a:endParaRPr lang="en-US" sz="340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geom_bar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theme</a:t>
          </a:r>
          <a:r>
            <a:rPr lang="pt-BR" sz="3600" kern="1200" dirty="0">
              <a:solidFill>
                <a:srgbClr val="03203D"/>
              </a:solidFill>
            </a:rPr>
            <a:t>_*()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763260"/>
          <a:ext cx="13868400" cy="21855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479044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facet_grid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facet_wrap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763260"/>
        <a:ext cx="13868400" cy="2185560"/>
      </dsp:txXfrm>
    </dsp:sp>
    <dsp:sp modelId="{5CFB5A76-E252-4E47-A50D-C1264923A85A}">
      <dsp:nvSpPr>
        <dsp:cNvPr id="0" name=""/>
        <dsp:cNvSpPr/>
      </dsp:nvSpPr>
      <dsp:spPr>
        <a:xfrm>
          <a:off x="693420" y="1212649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Funções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268385"/>
        <a:ext cx="7284961" cy="103027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ggsave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filter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arrange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31/10/2022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31/10/2022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31/10/2022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31/10/2022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31/10/2022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FF55A-9FD6-CE57-6038-76FF15DE1B78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D9A759C-658A-F879-9475-8AF23786E6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D16162D-9868-FEAC-F55C-5350A73F5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9ABE59EA-2119-2D70-56C1-2AF173A238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24596F0-F150-9FFD-E52A-F0AE409B7D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E34CF7-322F-F770-E05A-C268EB199DFC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4566363-D805-E7ED-C4B0-17675BBCCB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605061A-9F6B-EEAE-1962-05E4F8FF6B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CB0146B1-4523-3003-A8F8-A74E7AD146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F14C6812-9A82-095E-501C-18C39D16AC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1228F6-E935-2187-5C0C-59D87030617D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C1C6C8-A594-E9FA-5D37-4E58EFD39C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58246DF-14AF-CCC5-632B-7E6A136B1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33BC410F-DA36-BEF1-CA90-F665A660B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8A7CD49E-F541-1939-E20A-4C6354B8FF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57D844A8-3B8F-192A-7545-1F21F6C77B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E00D0A6-1551-4BB0-B3FD-F78A312E3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FEF02965-27A0-37AA-9AAB-832C414DA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1" name="Picture 2" descr="CNPq Logo - PNG e Vetor - Download de Logo">
            <a:extLst>
              <a:ext uri="{FF2B5EF4-FFF2-40B4-BE49-F238E27FC236}">
                <a16:creationId xmlns:a16="http://schemas.microsoft.com/office/drawing/2014/main" id="{DF03393B-10FF-62D1-0703-BE388F578F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AD711C2-474D-51DE-5705-FF4E16C94B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BB5D8D-C4BF-90FC-BECB-59520C8BF6F9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C7E24A2-6E19-FADA-A27B-DEDCC67DAD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3E6EC9F-7000-5782-0E2B-0CCC53C43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614C5FF8-CA5F-7B02-C4B2-E6B8FF7D49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F88EF3B-C726-3898-D1DE-2E5215E5372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49" r:id="rId9"/>
    <p:sldLayoutId id="2147483651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31/10/2022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02643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31/10/2022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9139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03499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87784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4259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79896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61538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095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Formas geométricas que serão representadas nos gráficos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Espaço Reservado para Conteúdo 15">
            <a:extLst>
              <a:ext uri="{FF2B5EF4-FFF2-40B4-BE49-F238E27FC236}">
                <a16:creationId xmlns:a16="http://schemas.microsoft.com/office/drawing/2014/main" id="{0112825E-ABC7-8B91-09D0-9F6289A76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2704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80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Shapes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641BC-A679-0ABF-9CAE-5CCD20C2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9283700" cy="66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82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Especificação</a:t>
            </a:r>
            <a:r>
              <a:rPr lang="en-US" sz="2200" dirty="0"/>
              <a:t> do banco de dados e da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Banco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r>
              <a:rPr lang="en-US" sz="2200" dirty="0"/>
              <a:t>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Exemplo</a:t>
            </a:r>
            <a:r>
              <a:rPr lang="en-US" sz="2200" dirty="0"/>
              <a:t> de </a:t>
            </a:r>
            <a:r>
              <a:rPr lang="en-US" sz="2200" dirty="0" err="1"/>
              <a:t>erro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especificados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locais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&gt;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      color = "blue", size = 2.2)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&lt;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</a:t>
            </a:r>
            <a:r>
              <a:rPr lang="en-US" sz="2200" dirty="0" err="1"/>
              <a:t>dplyr</a:t>
            </a:r>
            <a:r>
              <a:rPr lang="en-US" sz="2200" dirty="0"/>
              <a:t>::filter(mpg, </a:t>
            </a:r>
            <a:r>
              <a:rPr lang="en-US" sz="2200" dirty="0" err="1"/>
              <a:t>displ</a:t>
            </a:r>
            <a:r>
              <a:rPr lang="en-US" sz="2200" dirty="0"/>
              <a:t> &gt; 5, </a:t>
            </a:r>
            <a:r>
              <a:rPr lang="en-US" sz="2200" dirty="0" err="1"/>
              <a:t>hwy</a:t>
            </a:r>
            <a:r>
              <a:rPr lang="en-US" sz="2200" dirty="0"/>
              <a:t> &gt; 20), </a:t>
            </a:r>
          </a:p>
          <a:p>
            <a:pPr marL="0" indent="0">
              <a:buNone/>
            </a:pPr>
            <a:r>
              <a:rPr lang="en-US" sz="2200" dirty="0"/>
              <a:t>             color = "red", size = 2.2)  color = "red", size = 2.2)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de cores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Unica </a:t>
            </a:r>
            <a:r>
              <a:rPr lang="en-US" sz="2200" dirty="0" err="1"/>
              <a:t>coloração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color = "blue")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Coloração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color = class))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6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31/10/2022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da </a:t>
            </a:r>
            <a:r>
              <a:rPr lang="en-US" sz="2200" dirty="0" err="1"/>
              <a:t>transparência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alpha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alpha = class))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forma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Única</a:t>
            </a:r>
            <a:r>
              <a:rPr lang="en-US" sz="2200" dirty="0"/>
              <a:t> forma para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shape = 14)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Forma dos </a:t>
            </a:r>
            <a:r>
              <a:rPr lang="en-US" sz="2200" dirty="0" err="1"/>
              <a:t>pontos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classes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class)) # Qual é o aviso?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</a:t>
            </a:r>
            <a:r>
              <a:rPr lang="en-US" sz="2200" dirty="0" err="1"/>
              <a:t>drv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38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C4463345-2431-6057-C078-E78DC23E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0606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Criando</a:t>
            </a:r>
            <a:r>
              <a:rPr lang="en-US" sz="2200" dirty="0"/>
              <a:t> um banco de dados</a:t>
            </a:r>
          </a:p>
          <a:p>
            <a:pPr marL="0" indent="0">
              <a:buNone/>
            </a:pPr>
            <a:r>
              <a:rPr lang="en-US" sz="2200" dirty="0" err="1"/>
              <a:t>set.seed</a:t>
            </a:r>
            <a:r>
              <a:rPr lang="en-US" sz="2200" dirty="0"/>
              <a:t>(123) # </a:t>
            </a:r>
            <a:r>
              <a:rPr lang="en-US" sz="2200" dirty="0" err="1"/>
              <a:t>semente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&lt;- tribble(</a:t>
            </a:r>
          </a:p>
          <a:p>
            <a:pPr marL="0" indent="0">
              <a:buNone/>
            </a:pPr>
            <a:r>
              <a:rPr lang="en-US" sz="2200" dirty="0"/>
              <a:t>  ~sex,  ~weight,</a:t>
            </a:r>
          </a:p>
          <a:p>
            <a:pPr marL="0" indent="0">
              <a:buNone/>
            </a:pPr>
            <a:r>
              <a:rPr lang="en-US" sz="2200" dirty="0"/>
              <a:t>  "M", </a:t>
            </a:r>
            <a:r>
              <a:rPr lang="en-US" sz="2200" dirty="0" err="1"/>
              <a:t>rnorm</a:t>
            </a:r>
            <a:r>
              <a:rPr lang="en-US" sz="2200" dirty="0"/>
              <a:t>(200, mean = 80, </a:t>
            </a:r>
            <a:r>
              <a:rPr lang="en-US" sz="2200" dirty="0" err="1"/>
              <a:t>sd</a:t>
            </a:r>
            <a:r>
              <a:rPr lang="en-US" sz="2200" dirty="0"/>
              <a:t> = 5),</a:t>
            </a:r>
          </a:p>
          <a:p>
            <a:pPr marL="0" indent="0">
              <a:buNone/>
            </a:pPr>
            <a:r>
              <a:rPr lang="en-US" sz="2200" dirty="0"/>
              <a:t>  "F", </a:t>
            </a:r>
            <a:r>
              <a:rPr lang="en-US" sz="2200" dirty="0" err="1"/>
              <a:t>rnorm</a:t>
            </a:r>
            <a:r>
              <a:rPr lang="en-US" sz="2200" dirty="0"/>
              <a:t>(200, mean = 60, </a:t>
            </a:r>
            <a:r>
              <a:rPr lang="en-US" sz="2200" dirty="0" err="1"/>
              <a:t>sd</a:t>
            </a:r>
            <a:r>
              <a:rPr lang="en-US" sz="2200" dirty="0"/>
              <a:t> = 5)</a:t>
            </a:r>
          </a:p>
          <a:p>
            <a:pPr marL="0" indent="0">
              <a:buNone/>
            </a:pP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unnest(-sex) |&gt; mutate(across(sex, </a:t>
            </a:r>
            <a:r>
              <a:rPr lang="en-US" sz="2200" dirty="0" err="1"/>
              <a:t>as_factor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|&gt; filter(sex == "M") -&gt; </a:t>
            </a:r>
            <a:r>
              <a:rPr lang="en-US" sz="2200" dirty="0" err="1"/>
              <a:t>df_M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str(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41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binwidth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82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traço</a:t>
            </a:r>
            <a:r>
              <a:rPr lang="en-US" sz="2200" dirty="0"/>
              <a:t> e do </a:t>
            </a:r>
            <a:r>
              <a:rPr lang="en-US" sz="2200" dirty="0" err="1"/>
              <a:t>prenchimento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</a:t>
            </a:r>
            <a:r>
              <a:rPr lang="en-US" sz="2200" dirty="0" err="1"/>
              <a:t>darkblue</a:t>
            </a:r>
            <a:r>
              <a:rPr lang="en-US" sz="2200" dirty="0"/>
              <a:t>", fill = "</a:t>
            </a:r>
            <a:r>
              <a:rPr lang="en-US" sz="2200" dirty="0" err="1"/>
              <a:t>lightblue</a:t>
            </a:r>
            <a:r>
              <a:rPr lang="en-US" sz="2200" dirty="0"/>
              <a:t>") # fora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color = "black") #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escolhida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#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outras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93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Transparência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"black", </a:t>
            </a:r>
          </a:p>
          <a:p>
            <a:pPr marL="0" indent="0">
              <a:buNone/>
            </a:pPr>
            <a:r>
              <a:rPr lang="en-US" sz="2200" dirty="0"/>
              <a:t>                 alpha = 0.3) # alpha </a:t>
            </a:r>
            <a:r>
              <a:rPr lang="en-US" sz="2200" dirty="0" err="1"/>
              <a:t>muda</a:t>
            </a:r>
            <a:r>
              <a:rPr lang="en-US" sz="2200" dirty="0"/>
              <a:t> a </a:t>
            </a:r>
            <a:r>
              <a:rPr lang="en-US" sz="2200" dirty="0" err="1"/>
              <a:t>transparência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sex, alpha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 </a:t>
            </a:r>
          </a:p>
          <a:p>
            <a:pPr marL="0" indent="0">
              <a:buNone/>
            </a:pPr>
            <a:r>
              <a:rPr lang="en-US" sz="2200" dirty="0"/>
              <a:t>  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1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C513522-CAA2-017B-8F5B-BE2B1FEF7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39319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1003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(x = 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 </a:t>
            </a:r>
            <a:r>
              <a:rPr lang="en-US" sz="2200" dirty="0" err="1"/>
              <a:t>banda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6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Categorização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(alpha = 0.1)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(position = "stack")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weight, fill = sex), </a:t>
            </a:r>
          </a:p>
          <a:p>
            <a:pPr marL="0" indent="0">
              <a:buNone/>
            </a:pPr>
            <a:r>
              <a:rPr lang="en-US" sz="2200" dirty="0"/>
              <a:t>               color = "black", alpha = 0.5)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+</a:t>
            </a:r>
          </a:p>
          <a:p>
            <a:pPr marL="0" indent="0">
              <a:buNone/>
            </a:pPr>
            <a:r>
              <a:rPr lang="en-US" sz="2200" dirty="0"/>
              <a:t>  labs(title = "</a:t>
            </a:r>
            <a:r>
              <a:rPr lang="en-US" sz="2200" dirty="0" err="1"/>
              <a:t>Gráfico</a:t>
            </a:r>
            <a:r>
              <a:rPr lang="en-US" sz="2200" dirty="0"/>
              <a:t> de </a:t>
            </a:r>
            <a:r>
              <a:rPr lang="en-US" sz="2200" dirty="0" err="1"/>
              <a:t>Densidade</a:t>
            </a:r>
            <a:r>
              <a:rPr lang="en-US" sz="2200" dirty="0"/>
              <a:t>", x ="Weight(kg)", y = "Density")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22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FF347CD8-1E26-85AA-4CD0-06A37B00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7466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959547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Banco de dados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mutate(dose = </a:t>
            </a:r>
            <a:r>
              <a:rPr lang="en-US" sz="2200" dirty="0" err="1"/>
              <a:t>as_factor</a:t>
            </a:r>
            <a:r>
              <a:rPr lang="en-US" sz="2200" dirty="0"/>
              <a:t>(dose)) -&gt; </a:t>
            </a:r>
            <a:r>
              <a:rPr lang="en-US" sz="2200" dirty="0" err="1"/>
              <a:t>ToothGrowth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-&gt; </a:t>
            </a:r>
            <a:r>
              <a:rPr lang="en-US" sz="2200" dirty="0" err="1"/>
              <a:t>p_bp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8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 </a:t>
            </a:r>
            <a:r>
              <a:rPr lang="en-US" sz="2200" dirty="0" err="1"/>
              <a:t>caixa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color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"Dark2") # </a:t>
            </a:r>
            <a:r>
              <a:rPr lang="en-US" sz="2200" dirty="0" err="1"/>
              <a:t>função</a:t>
            </a:r>
            <a:r>
              <a:rPr lang="en-US" sz="2200" dirty="0"/>
              <a:t> para mudar a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35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whiskers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stat_boxplot</a:t>
            </a:r>
            <a:r>
              <a:rPr lang="en-US" sz="2200" dirty="0"/>
              <a:t>(</a:t>
            </a:r>
            <a:r>
              <a:rPr lang="en-US" sz="2200" dirty="0" err="1"/>
              <a:t>geom</a:t>
            </a:r>
            <a:r>
              <a:rPr lang="en-US" sz="2200" dirty="0"/>
              <a:t> = '</a:t>
            </a:r>
            <a:r>
              <a:rPr lang="en-US" sz="2200" dirty="0" err="1"/>
              <a:t>errorbar</a:t>
            </a:r>
            <a:r>
              <a:rPr lang="en-US" sz="2200" dirty="0"/>
              <a:t>')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jitters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(mpg, </a:t>
            </a:r>
            <a:r>
              <a:rPr lang="en-US" sz="2200" dirty="0" err="1"/>
              <a:t>aes</a:t>
            </a:r>
            <a:r>
              <a:rPr lang="en-US" sz="2200" dirty="0"/>
              <a:t>(class,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 = 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(width = 0.2) # </a:t>
            </a:r>
            <a:r>
              <a:rPr lang="en-US" sz="2200" dirty="0" err="1"/>
              <a:t>Ele</a:t>
            </a:r>
            <a:r>
              <a:rPr lang="en-US" sz="2200" dirty="0"/>
              <a:t> </a:t>
            </a:r>
            <a:r>
              <a:rPr lang="en-US" sz="2200" dirty="0" err="1"/>
              <a:t>adiciona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pequena</a:t>
            </a:r>
            <a:r>
              <a:rPr lang="en-US" sz="2200" dirty="0"/>
              <a:t>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variação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r>
              <a:rPr lang="en-US" sz="2200" dirty="0"/>
              <a:t> à </a:t>
            </a:r>
            <a:r>
              <a:rPr lang="en-US" sz="2200" dirty="0" err="1"/>
              <a:t>localização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é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maneira</a:t>
            </a:r>
            <a:r>
              <a:rPr lang="en-US" sz="2200" dirty="0"/>
              <a:t> </a:t>
            </a:r>
            <a:r>
              <a:rPr lang="en-US" sz="2200" dirty="0" err="1"/>
              <a:t>útil</a:t>
            </a:r>
            <a:r>
              <a:rPr lang="en-US" sz="2200" dirty="0"/>
              <a:t> de lidar com a </a:t>
            </a:r>
            <a:r>
              <a:rPr lang="en-US" sz="2200" dirty="0" err="1"/>
              <a:t>sopreposição</a:t>
            </a:r>
            <a:r>
              <a:rPr lang="en-US" sz="2200" dirty="0"/>
              <a:t> </a:t>
            </a:r>
            <a:r>
              <a:rPr lang="en-US" sz="2200" dirty="0" err="1"/>
              <a:t>causada</a:t>
            </a:r>
            <a:r>
              <a:rPr lang="en-US" sz="2200" dirty="0"/>
              <a:t> pela </a:t>
            </a:r>
            <a:r>
              <a:rPr lang="en-US" sz="2200" dirty="0" err="1"/>
              <a:t>discrição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conjuntos de dados </a:t>
            </a:r>
            <a:r>
              <a:rPr lang="en-US" sz="2200" dirty="0" err="1"/>
              <a:t>menores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 </a:t>
            </a:r>
            <a:r>
              <a:rPr lang="en-US" sz="2200" dirty="0" err="1"/>
              <a:t>aes</a:t>
            </a:r>
            <a:r>
              <a:rPr lang="en-US" sz="2200" dirty="0"/>
              <a:t>( 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=NA)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(position=</a:t>
            </a:r>
            <a:r>
              <a:rPr lang="en-US" sz="2200" dirty="0" err="1"/>
              <a:t>position_jitter</a:t>
            </a:r>
            <a:r>
              <a:rPr lang="en-US" sz="2200" dirty="0"/>
              <a:t>(0.2))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5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Reordenação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uso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reorder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-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Qual </a:t>
            </a:r>
            <a:r>
              <a:rPr lang="en-US" sz="2200" dirty="0" err="1"/>
              <a:t>foi</a:t>
            </a:r>
            <a:r>
              <a:rPr lang="en-US" sz="2200" dirty="0"/>
              <a:t> a </a:t>
            </a:r>
            <a:r>
              <a:rPr lang="en-US" sz="2200" dirty="0" err="1"/>
              <a:t>mudança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9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468E4A3-9A58-50EF-6C5B-9DEA5B1AC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455821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1538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Importação</a:t>
            </a:r>
            <a:r>
              <a:rPr lang="en-US" sz="2200" dirty="0"/>
              <a:t> dos  </a:t>
            </a:r>
            <a:r>
              <a:rPr lang="en-US" sz="2200" dirty="0" err="1"/>
              <a:t>bancos</a:t>
            </a:r>
            <a:r>
              <a:rPr lang="en-US" sz="2200" dirty="0"/>
              <a:t> de dados</a:t>
            </a:r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("ipca_selic.csv")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("tx_housing.csv")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Indicador</a:t>
            </a:r>
            <a:r>
              <a:rPr lang="en-US" sz="2200" dirty="0"/>
              <a:t> == "IPCA")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ylab</a:t>
            </a:r>
            <a:r>
              <a:rPr lang="en-US" sz="2200" dirty="0"/>
              <a:t>("IPCA")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55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), size = 1)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Tracejado</a:t>
            </a:r>
            <a:r>
              <a:rPr lang="en-US" sz="2200" dirty="0"/>
              <a:t>, </a:t>
            </a:r>
            <a:r>
              <a:rPr lang="en-US" sz="2200" dirty="0" err="1"/>
              <a:t>cor</a:t>
            </a:r>
            <a:r>
              <a:rPr lang="en-US" sz="2200" dirty="0"/>
              <a:t> e </a:t>
            </a:r>
            <a:r>
              <a:rPr lang="en-US" sz="2200" dirty="0" err="1"/>
              <a:t>espessura</a:t>
            </a:r>
            <a:r>
              <a:rPr lang="en-US" sz="2200" dirty="0"/>
              <a:t>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, </a:t>
            </a:r>
            <a:r>
              <a:rPr lang="en-US" sz="2200" dirty="0" err="1"/>
              <a:t>linetype</a:t>
            </a:r>
            <a:r>
              <a:rPr lang="en-US" sz="2200" dirty="0"/>
              <a:t> = </a:t>
            </a:r>
            <a:r>
              <a:rPr lang="en-US" sz="2200" dirty="0" err="1"/>
              <a:t>Indicador</a:t>
            </a:r>
            <a:r>
              <a:rPr lang="en-US" sz="2200" dirty="0"/>
              <a:t>), size = 1)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26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Mudanças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escalas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r>
              <a:rPr lang="en-US" sz="2200" dirty="0"/>
              <a:t> x e y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(Data)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("Volume </a:t>
            </a:r>
            <a:r>
              <a:rPr lang="en-US" sz="2200" dirty="0" err="1"/>
              <a:t>Médio</a:t>
            </a:r>
            <a:r>
              <a:rPr lang="en-US" sz="2200" dirty="0"/>
              <a:t>" = mean(volume, na.rm = TRUE))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`Volume </a:t>
            </a:r>
            <a:r>
              <a:rPr lang="en-US" sz="2200" dirty="0" err="1"/>
              <a:t>Médio</a:t>
            </a:r>
            <a:r>
              <a:rPr lang="en-US" sz="2200" dirty="0"/>
              <a:t>`))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scale_x_date</a:t>
            </a:r>
            <a:r>
              <a:rPr lang="en-US" sz="2200" dirty="0"/>
              <a:t>(</a:t>
            </a:r>
            <a:r>
              <a:rPr lang="en-US" sz="2200" dirty="0" err="1"/>
              <a:t>date_breaks</a:t>
            </a:r>
            <a:r>
              <a:rPr lang="en-US" sz="2200" dirty="0"/>
              <a:t> = "1 year",</a:t>
            </a:r>
          </a:p>
          <a:p>
            <a:pPr marL="0" indent="0">
              <a:buNone/>
            </a:pPr>
            <a:r>
              <a:rPr lang="en-US" sz="2200" dirty="0"/>
              <a:t>               </a:t>
            </a:r>
            <a:r>
              <a:rPr lang="en-US" sz="2200" dirty="0" err="1"/>
              <a:t>date_labels</a:t>
            </a:r>
            <a:r>
              <a:rPr lang="en-US" sz="2200" dirty="0"/>
              <a:t> = "%Y")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scale_y_continuous</a:t>
            </a:r>
            <a:r>
              <a:rPr lang="en-US" sz="2200" dirty="0"/>
              <a:t>(labels = scales::</a:t>
            </a:r>
            <a:r>
              <a:rPr lang="en-US" sz="2200" dirty="0" err="1"/>
              <a:t>number_format</a:t>
            </a:r>
            <a:r>
              <a:rPr lang="en-US" sz="2200" dirty="0"/>
              <a:t>(</a:t>
            </a:r>
            <a:r>
              <a:rPr lang="en-US" sz="2200" dirty="0" err="1"/>
              <a:t>big.mark</a:t>
            </a:r>
            <a:r>
              <a:rPr lang="en-US" sz="2200" dirty="0"/>
              <a:t> = ".",</a:t>
            </a:r>
          </a:p>
          <a:p>
            <a:pPr marL="0" indent="0">
              <a:buNone/>
            </a:pPr>
            <a:r>
              <a:rPr lang="en-US" sz="2200" dirty="0"/>
              <a:t>                                                    </a:t>
            </a:r>
            <a:r>
              <a:rPr lang="en-US" sz="2200" dirty="0" err="1"/>
              <a:t>decimal.mark</a:t>
            </a:r>
            <a:r>
              <a:rPr lang="en-US" sz="2200" dirty="0"/>
              <a:t> = ","))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794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89606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7440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4077F2-5CCE-D393-1A6B-71E17F7EC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19300"/>
            <a:ext cx="13074649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9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da </a:t>
            </a:r>
            <a:r>
              <a:rPr lang="en-US" sz="2200" dirty="0" err="1"/>
              <a:t>mesma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clarity), </a:t>
            </a:r>
          </a:p>
          <a:p>
            <a:pPr marL="0" indent="0">
              <a:buNone/>
            </a:pPr>
            <a:r>
              <a:rPr lang="en-US" sz="2200" dirty="0"/>
              <a:t>           position = "dodge")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617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</a:t>
            </a:r>
            <a:r>
              <a:rPr lang="en-US" sz="2200" dirty="0"/>
              <a:t> de </a:t>
            </a:r>
            <a:r>
              <a:rPr lang="en-US" sz="2200" dirty="0" err="1"/>
              <a:t>orientação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cut),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show.legend</a:t>
            </a:r>
            <a:r>
              <a:rPr lang="en-US" sz="2200" dirty="0"/>
              <a:t> = FALSE,</a:t>
            </a:r>
          </a:p>
          <a:p>
            <a:pPr marL="0" indent="0">
              <a:buNone/>
            </a:pPr>
            <a:r>
              <a:rPr lang="en-US" sz="2200" dirty="0"/>
              <a:t>           width = 1) -&gt; </a:t>
            </a:r>
            <a:r>
              <a:rPr lang="en-US" sz="2200" dirty="0" err="1"/>
              <a:t>p_bar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coord_flip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Coordenadas</a:t>
            </a:r>
            <a:r>
              <a:rPr lang="en-US" sz="2200" dirty="0"/>
              <a:t> polar</a:t>
            </a:r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coord_polar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77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dos </a:t>
            </a:r>
            <a:r>
              <a:rPr lang="en-US" sz="2200" dirty="0" err="1"/>
              <a:t>erros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(supp, dose)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list(Length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Length,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(stat = "identity", position = </a:t>
            </a:r>
            <a:r>
              <a:rPr lang="en-US" sz="2200" dirty="0" err="1"/>
              <a:t>position_dodge</a:t>
            </a:r>
            <a:r>
              <a:rPr lang="en-US" sz="2200" dirty="0"/>
              <a:t>())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geom_errorbar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</a:t>
            </a:r>
            <a:r>
              <a:rPr lang="en-US" sz="2200" dirty="0" err="1"/>
              <a:t>ymin</a:t>
            </a:r>
            <a:r>
              <a:rPr lang="en-US" sz="2200" dirty="0"/>
              <a:t> = Length - </a:t>
            </a:r>
            <a:r>
              <a:rPr lang="en-US" sz="2200" dirty="0" err="1"/>
              <a:t>sd</a:t>
            </a:r>
            <a:r>
              <a:rPr lang="en-US" sz="2200" dirty="0"/>
              <a:t>, </a:t>
            </a:r>
            <a:r>
              <a:rPr lang="en-US" sz="2200" dirty="0" err="1"/>
              <a:t>ymax</a:t>
            </a:r>
            <a:r>
              <a:rPr lang="en-US" sz="2200" dirty="0"/>
              <a:t> = Length + </a:t>
            </a:r>
            <a:r>
              <a:rPr lang="en-US" sz="2200" dirty="0" err="1"/>
              <a:t>sd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     width = .2,</a:t>
            </a:r>
          </a:p>
          <a:p>
            <a:pPr marL="0" indent="0">
              <a:buNone/>
            </a:pPr>
            <a:r>
              <a:rPr lang="en-US" sz="2200" dirty="0"/>
              <a:t>                position = </a:t>
            </a:r>
            <a:r>
              <a:rPr lang="en-US" sz="2200" dirty="0" err="1"/>
              <a:t>position_dodge</a:t>
            </a:r>
            <a:r>
              <a:rPr lang="en-US" sz="2200" dirty="0"/>
              <a:t>(.9))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"Paired")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3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63965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263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scale_fill_manual</a:t>
            </a:r>
            <a:r>
              <a:rPr lang="en-US" sz="2200" dirty="0"/>
              <a:t>(values = c("#999999", "#56B4E9")) -&gt; </a:t>
            </a:r>
            <a:r>
              <a:rPr lang="en-US" sz="2200" dirty="0" err="1"/>
              <a:t>p_hist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theme_classic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theme_linedraw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7502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theme_gray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theme_dark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theme_void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8840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43347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7441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Usando</a:t>
            </a:r>
            <a:r>
              <a:rPr lang="en-US" sz="2200" dirty="0"/>
              <a:t> 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facet_grid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(sex ~ .)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(. ~ sex)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(rows = vars(</a:t>
            </a:r>
            <a:r>
              <a:rPr lang="en-US" sz="2200" dirty="0" err="1"/>
              <a:t>drv</a:t>
            </a:r>
            <a:r>
              <a:rPr lang="en-US" sz="2200" dirty="0"/>
              <a:t>))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facet_grid(. ~ cyl)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facet_grid(cols = vars(cyl))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pelas categorias de mais de uma variável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facet_grid(drv ~ cyl)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facet_grid(fl + drv ~ cyl)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0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## Usando a função facet_wrap</a:t>
            </a:r>
          </a:p>
          <a:p>
            <a:pPr marL="0" indent="0">
              <a:buNone/>
            </a:pPr>
            <a:r>
              <a:rPr lang="en-US" sz="2200"/>
              <a:t>### Fatiamento espeficicando o número de fatias em linhas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nrow = 2)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espeficicando o número de fatias em colunas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ncol = 2)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4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31/10/2022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84980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5F50C-F439-C22B-FCAD-B7487757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4D082C-77C0-14FA-E5DD-2B488AD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C1F32B-94F5-D441-CCFC-FB774D67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3A459C-8304-33AF-3B8B-0BFED309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7" name="Espaço Reservado para Conteúdo 15">
            <a:extLst>
              <a:ext uri="{FF2B5EF4-FFF2-40B4-BE49-F238E27FC236}">
                <a16:creationId xmlns:a16="http://schemas.microsoft.com/office/drawing/2014/main" id="{04685FDF-89FA-D985-60F9-3742AA3C5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1530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632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6289B-D6B5-0B72-FD72-EDEF83C8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DA63D-8497-C164-61F3-C39A9D35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(mpg, </a:t>
            </a:r>
            <a:r>
              <a:rPr lang="en-US" sz="2200" dirty="0" err="1"/>
              <a:t>wt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("mtcars.pdf") # PDF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("mtcars.png") # PNG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</a:t>
            </a:r>
            <a:r>
              <a:rPr lang="en-US" sz="2200" dirty="0" err="1"/>
              <a:t>mtcars.svg</a:t>
            </a:r>
            <a:r>
              <a:rPr lang="en-US" sz="2200" dirty="0"/>
              <a:t>") # SVG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("mtcars.jpg") #JPG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4, height = 4)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20, height = 20, units = "cm")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BCF05D-5F2C-C07F-5B8D-3D032E7D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97D8A-B7E2-6982-2BA0-8D92EC3D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9A0EBA-D33F-5FF0-ED4C-5420A3F8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59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30960-3DCB-8363-2942-FE19D963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E561EB-1F01-C139-FF7C-F4A4F9BC2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57B16E-F6B2-52C1-C1F6-AAA4F2F8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31/10/2022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FED98A-F854-C3F2-5A5A-B9A01363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DA6D69-50FF-9900-9AF8-C3C6C44A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81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6585E083-B470-0182-0E03-CE62B42E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444229"/>
            <a:ext cx="11899900" cy="1394472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6271</TotalTime>
  <Words>7918</Words>
  <Application>Microsoft Office PowerPoint</Application>
  <PresentationFormat>Personalizar</PresentationFormat>
  <Paragraphs>1194</Paragraphs>
  <Slides>93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93</vt:i4>
      </vt:variant>
    </vt:vector>
  </HeadingPairs>
  <TitlesOfParts>
    <vt:vector size="97" baseType="lpstr">
      <vt:lpstr>Calibri</vt:lpstr>
      <vt:lpstr>Helveticish</vt:lpstr>
      <vt:lpstr>Arial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(Bônus)</vt:lpstr>
      <vt:lpstr>Filtragem (Bônus)</vt:lpstr>
      <vt:lpstr>Filtragem (Bônus)</vt:lpstr>
      <vt:lpstr>Filtragem (Bônus)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(Densidade: Bônus)</vt:lpstr>
      <vt:lpstr>Gráficos com o Pacote ggplot2 (Densidade: Bônus)</vt:lpstr>
      <vt:lpstr>Gráficos com o Pacote ggplot2 (Densidade: Bônus)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(Linhas)</vt:lpstr>
      <vt:lpstr>Gráficos com o Pacote ggplot2 (Linhas)</vt:lpstr>
      <vt:lpstr>Gráficos com o Pacote ggplot2 (Linhas)</vt:lpstr>
      <vt:lpstr>Gráficos com o Pacote ggplot2 (Linhas)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(Temas Pré-Definidos)</vt:lpstr>
      <vt:lpstr>Gráficos com o Pacote ggplot2 (Temas Pré-Definidos)</vt:lpstr>
      <vt:lpstr>Gráficos com o Pacote ggplot2 (Temas Pré-Definidos)</vt:lpstr>
      <vt:lpstr>Gráficos com o Pacote ggplot2 (Fatiamento)</vt:lpstr>
      <vt:lpstr>Gráficos com o Pacote ggplot2 (Fatiamento)</vt:lpstr>
      <vt:lpstr>Gráficos com o Pacote ggplot2 (Fatiamento)</vt:lpstr>
      <vt:lpstr>Gráficos com o Pacote ggplot2 (Fatiamento)</vt:lpstr>
      <vt:lpstr>Gráficos com o Pacote ggplot2 (Salvamento)</vt:lpstr>
      <vt:lpstr>Gráficos com o Pacote ggplot2 (Salvamento)</vt:lpstr>
      <vt:lpstr>Regressão Linear Múltipla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28</cp:revision>
  <dcterms:created xsi:type="dcterms:W3CDTF">2006-08-16T00:00:00Z</dcterms:created>
  <dcterms:modified xsi:type="dcterms:W3CDTF">2022-10-31T19:25:16Z</dcterms:modified>
  <dc:identifier>DAFNYV0nzNI</dc:identifier>
</cp:coreProperties>
</file>